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24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5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g3473b09d2aa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" name="Google Shape;37;g3473b09d2a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While candidates are filing in: Play hype music ask to sit down at a table where the letters are.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g3473b09d2aa_0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" name="Google Shape;45;g3473b09d2aa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g3473b09d2aa_0_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" name="Google Shape;53;g3473b09d2aa_0_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3473b09d2aa_0_1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3473b09d2aa_0_1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3473b09d2aa_0_1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3473b09d2aa_0_1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3473b09d2aa_0_1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3473b09d2aa_0_1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Move to video: not in slides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335fb7d068b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335fb7d068b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Thundy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3473b09d2aa_0_2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3473b09d2aa_0_2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National: Covers the entire Nation ( US And a bit more)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Region: Split into 2 regions; Region Chief; NLS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Section: Collection of Lodges in your area (for us: Almost statewide) E8. Conclave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Lodge: Each Lodge is connected to a Council. Our lodge happens to share a name with our council. We are Lodge #104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Chapters: Make up a lodge, we have 10 of them, a couple per district; Chapter members are all units’ arrowmen from their part of the District (i.e. Ilau Machque covers Cardinal South)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335fb7d068b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335fb7d068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5ef75c9d630b4b0c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5ef75c9d630b4b0c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Chapter chiefs.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Option A:  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Song: Swag Surfin (Or other suggestion)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Chiefs come in from doors by the fireplace 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We meet in center 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Huddle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Options A.2: 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Song: Swag Surfin (Or other suggestion)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Chiefs</a:t>
            </a:r>
            <a:r>
              <a:rPr lang="en"/>
              <a:t> come in from all doors 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We meet in center 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Huddle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Option B: 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Song: Cotton Eye Joe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Chiefs come in from doors that overlook waterfront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Meet Jessica 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Cotton Eye Joe 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Fade it and get chants going</a:t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3473b09d2aa_0_3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3473b09d2aa_0_3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Chapter leadership reflects the Lodge Leadership. If you aren’t sure what a position entails ask the current chapter vice-chief, lodge vice-chief or check out the roles of the lodge vice-chief and see what translates well to Chapter level. (I.E. Chapter VC comms and Troop Reps)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335fb7d068b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335fb7d068b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Chapter chiefs.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Option A:  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Song: Swag Surfin (Or other suggestion)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Chiefs come in from doors by the fireplace 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We meet in center 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Huddle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Options A.2: 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Song: Swag Surfin (Or other suggestion)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Chiefs come in from all doors 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We meet in center 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Huddle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Option B: 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Song: Cotton Eye Joe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Chiefs come in from doors that overlook waterfront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Meet Jessica 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Cotton Eye Joe 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Fade it and get chants going</a:t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3473b09d2aa_0_4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3473b09d2aa_0_4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3473b09d2aa_0_4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3473b09d2aa_0_4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CONCLAVE IS BEING HOSTED BY OCCONEECHEE IN 2026!!!!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Find your WHY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Last Year WB had 300. Let’s get to 400!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Nearly 1000 at conclave yearly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National: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OAHA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NOAC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NLS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Also Trade-o-ree, Gentgeen and Spring Inductions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-"/>
            </a:pPr>
            <a:r>
              <a:rPr lang="en" sz="2800">
                <a:solidFill>
                  <a:schemeClr val="dk1"/>
                </a:solidFill>
              </a:rPr>
              <a:t>Patch Trade!</a:t>
            </a:r>
            <a:endParaRPr sz="2800">
              <a:solidFill>
                <a:schemeClr val="dk1"/>
              </a:solidFill>
            </a:endParaRPr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-"/>
            </a:pPr>
            <a:r>
              <a:rPr lang="en" sz="2800">
                <a:solidFill>
                  <a:schemeClr val="dk1"/>
                </a:solidFill>
              </a:rPr>
              <a:t>AIA!</a:t>
            </a:r>
            <a:endParaRPr sz="2800">
              <a:solidFill>
                <a:schemeClr val="dk1"/>
              </a:solidFill>
            </a:endParaRPr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-"/>
            </a:pPr>
            <a:r>
              <a:rPr lang="en" sz="2800">
                <a:solidFill>
                  <a:schemeClr val="dk1"/>
                </a:solidFill>
              </a:rPr>
              <a:t>Service!</a:t>
            </a:r>
            <a:endParaRPr sz="2800">
              <a:solidFill>
                <a:schemeClr val="dk1"/>
              </a:solidFill>
            </a:endParaRPr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-"/>
            </a:pPr>
            <a:r>
              <a:rPr lang="en" sz="2800">
                <a:solidFill>
                  <a:schemeClr val="dk1"/>
                </a:solidFill>
              </a:rPr>
              <a:t>Thunderfest!</a:t>
            </a:r>
            <a:endParaRPr sz="2800">
              <a:solidFill>
                <a:schemeClr val="dk1"/>
              </a:solidFill>
            </a:endParaRPr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-"/>
            </a:pPr>
            <a:r>
              <a:rPr lang="en" sz="2800">
                <a:solidFill>
                  <a:schemeClr val="dk1"/>
                </a:solidFill>
              </a:rPr>
              <a:t>Hang Out With Friends!</a:t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3052387ec08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3052387ec0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3473b09d2aa_0_4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3473b09d2aa_0_4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Chocolate Bars = Brotherhood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Next level of commitment. Involves understanding the Ordeal, it’s challenges and ceremony. Also involves writing a letter of what you have done, will do and what the OA means to you.</a:t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3473b09d2aa_0_5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3473b09d2aa_0_5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Cool patch for Awards</a:t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3473b09d2aa_0_56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5" name="Google Shape;175;g3473b09d2aa_0_5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/>
              <a:t>The Lodge does alot. We can’t function without our committees. If you’d like to help out please join a committee!</a:t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3473b09d2aa_0_64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3473b09d2aa_0_6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Slow Down</a:t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3473b09d2aa_0_67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2" name="Google Shape;192;g3473b09d2aa_0_6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/>
              <a:t>When you join our Lodge. You don’t just join the OA. You join our Brotherhood: Occoneechee Lodge</a:t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335fb7d068b_0_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" name="Google Shape;200;g335fb7d068b_0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3473b09d2aa_0_7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" name="Google Shape;208;g3473b09d2aa_0_7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3473b09d2aa_0_7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" name="Google Shape;216;g3473b09d2aa_0_7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3473b09d2aa_0_78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3" name="Google Shape;223;g3473b09d2aa_0_7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/>
              <a:t>Pass of to Ordeal committee to sort clans into chapters or do self with the list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type="ctrTitle"/>
          </p:nvPr>
        </p:nvSpPr>
        <p:spPr>
          <a:xfrm>
            <a:off x="685800" y="1597819"/>
            <a:ext cx="7772400" cy="110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1371600" y="2914650"/>
            <a:ext cx="6400800" cy="13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">
  <p:cSld name="Custom Layout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ctrTitle"/>
          </p:nvPr>
        </p:nvSpPr>
        <p:spPr>
          <a:xfrm>
            <a:off x="685800" y="846862"/>
            <a:ext cx="7772400" cy="110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6" name="Google Shape;16;p3"/>
          <p:cNvSpPr txBox="1"/>
          <p:nvPr>
            <p:ph idx="1" type="subTitle"/>
          </p:nvPr>
        </p:nvSpPr>
        <p:spPr>
          <a:xfrm>
            <a:off x="1371600" y="2163693"/>
            <a:ext cx="6400800" cy="13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457200" y="205979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457200" y="1200151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 marR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722313" y="3305176"/>
            <a:ext cx="7772400" cy="102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1" i="0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722313" y="2180035"/>
            <a:ext cx="7772400" cy="1125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6"/>
          <p:cNvSpPr txBox="1"/>
          <p:nvPr>
            <p:ph type="title"/>
          </p:nvPr>
        </p:nvSpPr>
        <p:spPr>
          <a:xfrm>
            <a:off x="457200" y="205979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5" name="Google Shape;25;p6"/>
          <p:cNvSpPr txBox="1"/>
          <p:nvPr>
            <p:ph idx="1" type="body"/>
          </p:nvPr>
        </p:nvSpPr>
        <p:spPr>
          <a:xfrm>
            <a:off x="457200" y="1330806"/>
            <a:ext cx="4038600" cy="25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06400" lvl="0" marL="457200" marR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6" name="Google Shape;26;p6"/>
          <p:cNvSpPr txBox="1"/>
          <p:nvPr>
            <p:ph idx="2" type="body"/>
          </p:nvPr>
        </p:nvSpPr>
        <p:spPr>
          <a:xfrm>
            <a:off x="4648200" y="1330806"/>
            <a:ext cx="4038600" cy="25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06400" lvl="0" marL="457200" marR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7"/>
          <p:cNvSpPr txBox="1"/>
          <p:nvPr>
            <p:ph type="title"/>
          </p:nvPr>
        </p:nvSpPr>
        <p:spPr>
          <a:xfrm>
            <a:off x="457200" y="205979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9" name="Google Shape;29;p7"/>
          <p:cNvSpPr txBox="1"/>
          <p:nvPr>
            <p:ph idx="1" type="body"/>
          </p:nvPr>
        </p:nvSpPr>
        <p:spPr>
          <a:xfrm>
            <a:off x="457200" y="1391246"/>
            <a:ext cx="4040100" cy="479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marR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0" name="Google Shape;30;p7"/>
          <p:cNvSpPr txBox="1"/>
          <p:nvPr>
            <p:ph idx="2" type="body"/>
          </p:nvPr>
        </p:nvSpPr>
        <p:spPr>
          <a:xfrm>
            <a:off x="457200" y="2077641"/>
            <a:ext cx="4040100" cy="247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marR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5600" lvl="1" marL="9144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30200" lvl="3" marL="18288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30200" lvl="4" marL="22860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30200" lvl="5" marL="27432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30200" lvl="6" marL="32004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30200" lvl="7" marL="36576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30200" lvl="8" marL="41148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1" name="Google Shape;31;p7"/>
          <p:cNvSpPr txBox="1"/>
          <p:nvPr>
            <p:ph idx="3" type="body"/>
          </p:nvPr>
        </p:nvSpPr>
        <p:spPr>
          <a:xfrm>
            <a:off x="4645026" y="1391246"/>
            <a:ext cx="4041900" cy="479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marR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2" name="Google Shape;32;p7"/>
          <p:cNvSpPr txBox="1"/>
          <p:nvPr>
            <p:ph idx="4" type="body"/>
          </p:nvPr>
        </p:nvSpPr>
        <p:spPr>
          <a:xfrm>
            <a:off x="4645026" y="2077641"/>
            <a:ext cx="4041900" cy="247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marR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5600" lvl="1" marL="9144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30200" lvl="3" marL="18288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30200" lvl="4" marL="22860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30200" lvl="5" marL="27432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30200" lvl="6" marL="32004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30200" lvl="7" marL="36576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30200" lvl="8" marL="41148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57200" y="205979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theme" Target="../theme/theme2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205979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1200151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Relationship Id="rId4" Type="http://schemas.openxmlformats.org/officeDocument/2006/relationships/hyperlink" Target="http://www.youtube.com/watch?v=ZDMbgY5QAH0" TargetMode="External"/><Relationship Id="rId5" Type="http://schemas.openxmlformats.org/officeDocument/2006/relationships/image" Target="../media/image4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2.jpg"/><Relationship Id="rId4" Type="http://schemas.openxmlformats.org/officeDocument/2006/relationships/image" Target="../media/image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8.jpg"/><Relationship Id="rId4" Type="http://schemas.openxmlformats.org/officeDocument/2006/relationships/image" Target="../media/image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.png"/><Relationship Id="rId4" Type="http://schemas.openxmlformats.org/officeDocument/2006/relationships/image" Target="../media/image1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1.jpg"/><Relationship Id="rId4" Type="http://schemas.openxmlformats.org/officeDocument/2006/relationships/image" Target="../media/image2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.png"/><Relationship Id="rId4" Type="http://schemas.openxmlformats.org/officeDocument/2006/relationships/image" Target="../media/image19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0.jpg"/><Relationship Id="rId4" Type="http://schemas.openxmlformats.org/officeDocument/2006/relationships/image" Target="../media/image2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2.png"/><Relationship Id="rId4" Type="http://schemas.openxmlformats.org/officeDocument/2006/relationships/image" Target="../media/image10.png"/><Relationship Id="rId5" Type="http://schemas.openxmlformats.org/officeDocument/2006/relationships/hyperlink" Target="http://lodge104.net/downloads/" TargetMode="External"/><Relationship Id="rId6" Type="http://schemas.openxmlformats.org/officeDocument/2006/relationships/image" Target="../media/image2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7.png"/><Relationship Id="rId4" Type="http://schemas.openxmlformats.org/officeDocument/2006/relationships/hyperlink" Target="https://lodge104.net/get-involved" TargetMode="External"/><Relationship Id="rId5" Type="http://schemas.openxmlformats.org/officeDocument/2006/relationships/image" Target="../media/image2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3.png"/><Relationship Id="rId4" Type="http://schemas.openxmlformats.org/officeDocument/2006/relationships/image" Target="../media/image2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6.png"/><Relationship Id="rId4" Type="http://schemas.openxmlformats.org/officeDocument/2006/relationships/image" Target="../media/image2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hyperlink" Target="http://linktr.ee/lodge104" TargetMode="External"/><Relationship Id="rId4" Type="http://schemas.openxmlformats.org/officeDocument/2006/relationships/image" Target="../media/image15.png"/><Relationship Id="rId5" Type="http://schemas.openxmlformats.org/officeDocument/2006/relationships/image" Target="../media/image2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9.png"/><Relationship Id="rId4" Type="http://schemas.openxmlformats.org/officeDocument/2006/relationships/image" Target="../media/image2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9"/>
          <p:cNvSpPr txBox="1"/>
          <p:nvPr>
            <p:ph idx="1" type="subTitle"/>
          </p:nvPr>
        </p:nvSpPr>
        <p:spPr>
          <a:xfrm>
            <a:off x="1371600" y="3784575"/>
            <a:ext cx="6400800" cy="131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640"/>
              </a:spcBef>
              <a:spcAft>
                <a:spcPts val="0"/>
              </a:spcAft>
              <a:buNone/>
            </a:pPr>
            <a:r>
              <a:rPr lang="en"/>
              <a:t>2025 New Member Forum</a:t>
            </a:r>
            <a:endParaRPr/>
          </a:p>
        </p:txBody>
      </p:sp>
      <p:pic>
        <p:nvPicPr>
          <p:cNvPr id="40" name="Google Shape;40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25000" y="0"/>
            <a:ext cx="989025" cy="989025"/>
          </a:xfrm>
          <a:prstGeom prst="rect">
            <a:avLst/>
          </a:prstGeom>
          <a:noFill/>
          <a:ln>
            <a:noFill/>
          </a:ln>
        </p:spPr>
      </p:pic>
      <p:sp>
        <p:nvSpPr>
          <p:cNvPr id="41" name="Google Shape;41;p9"/>
          <p:cNvSpPr txBox="1"/>
          <p:nvPr/>
        </p:nvSpPr>
        <p:spPr>
          <a:xfrm>
            <a:off x="3064225" y="2476000"/>
            <a:ext cx="2982000" cy="41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chemeClr val="dk1"/>
                </a:solidFill>
              </a:rPr>
              <a:t>Image: Lodge officers @ WB</a:t>
            </a:r>
            <a:endParaRPr sz="3200">
              <a:solidFill>
                <a:schemeClr val="dk1"/>
              </a:solidFill>
            </a:endParaRPr>
          </a:p>
        </p:txBody>
      </p:sp>
      <p:pic>
        <p:nvPicPr>
          <p:cNvPr id="42" name="Google Shape;42;p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83838" y="1264625"/>
            <a:ext cx="4176324" cy="3137975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0"/>
          <p:cNvSpPr txBox="1"/>
          <p:nvPr>
            <p:ph type="title"/>
          </p:nvPr>
        </p:nvSpPr>
        <p:spPr>
          <a:xfrm>
            <a:off x="457200" y="205979"/>
            <a:ext cx="8229600" cy="85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Congratulations!</a:t>
            </a:r>
            <a:endParaRPr/>
          </a:p>
        </p:txBody>
      </p:sp>
      <p:sp>
        <p:nvSpPr>
          <p:cNvPr id="48" name="Google Shape;48;p10"/>
          <p:cNvSpPr txBox="1"/>
          <p:nvPr>
            <p:ph idx="1" type="body"/>
          </p:nvPr>
        </p:nvSpPr>
        <p:spPr>
          <a:xfrm>
            <a:off x="457200" y="1200151"/>
            <a:ext cx="8229600" cy="339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19100" lvl="0" marL="457200" rtl="0" algn="l">
              <a:lnSpc>
                <a:spcPct val="150000"/>
              </a:lnSpc>
              <a:spcBef>
                <a:spcPts val="640"/>
              </a:spcBef>
              <a:spcAft>
                <a:spcPts val="0"/>
              </a:spcAft>
              <a:buSzPts val="3000"/>
              <a:buChar char="-"/>
            </a:pPr>
            <a:r>
              <a:rPr lang="en" sz="3000"/>
              <a:t>You finished the Ordeal</a:t>
            </a:r>
            <a:endParaRPr sz="3000"/>
          </a:p>
          <a:p>
            <a:pPr indent="-4191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000"/>
              <a:buChar char="-"/>
            </a:pPr>
            <a:r>
              <a:rPr lang="en" sz="3000"/>
              <a:t>The hard part is over</a:t>
            </a:r>
            <a:endParaRPr sz="3000"/>
          </a:p>
          <a:p>
            <a:pPr indent="-4191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000"/>
              <a:buChar char="-"/>
            </a:pPr>
            <a:r>
              <a:rPr lang="en" sz="3000"/>
              <a:t>Now you can have fun</a:t>
            </a:r>
            <a:endParaRPr sz="3000"/>
          </a:p>
          <a:p>
            <a:pPr indent="0" lvl="0" marL="45720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</p:txBody>
      </p:sp>
      <p:pic>
        <p:nvPicPr>
          <p:cNvPr id="49" name="Google Shape;49;p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97775" y="74350"/>
            <a:ext cx="989025" cy="989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0" name="Google Shape;50;p1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89450" y="1450050"/>
            <a:ext cx="3751500" cy="27432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1"/>
          <p:cNvSpPr txBox="1"/>
          <p:nvPr>
            <p:ph type="title"/>
          </p:nvPr>
        </p:nvSpPr>
        <p:spPr>
          <a:xfrm>
            <a:off x="457200" y="205979"/>
            <a:ext cx="8229600" cy="85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little bit about me…</a:t>
            </a:r>
            <a:endParaRPr/>
          </a:p>
        </p:txBody>
      </p:sp>
      <p:sp>
        <p:nvSpPr>
          <p:cNvPr id="56" name="Google Shape;56;p11"/>
          <p:cNvSpPr txBox="1"/>
          <p:nvPr>
            <p:ph idx="1" type="body"/>
          </p:nvPr>
        </p:nvSpPr>
        <p:spPr>
          <a:xfrm>
            <a:off x="457200" y="1200151"/>
            <a:ext cx="8229600" cy="339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"/>
              <a:t>Jessica Fleming </a:t>
            </a:r>
            <a:endParaRPr/>
          </a:p>
          <a:p>
            <a:pPr indent="-431800" lvl="0" marL="457200" rtl="0" algn="l">
              <a:spcBef>
                <a:spcPts val="640"/>
              </a:spcBef>
              <a:spcAft>
                <a:spcPts val="0"/>
              </a:spcAft>
              <a:buSzPts val="3200"/>
              <a:buChar char="-"/>
            </a:pPr>
            <a:r>
              <a:rPr lang="en"/>
              <a:t>Been in OA 3 years </a:t>
            </a:r>
            <a:endParaRPr/>
          </a:p>
          <a:p>
            <a:pPr indent="-431800" lvl="0" marL="457200" rtl="0" algn="l">
              <a:spcBef>
                <a:spcPts val="0"/>
              </a:spcBef>
              <a:spcAft>
                <a:spcPts val="0"/>
              </a:spcAft>
              <a:buSzPts val="3200"/>
              <a:buChar char="-"/>
            </a:pPr>
            <a:r>
              <a:rPr lang="en"/>
              <a:t>Ceremonialist and Dancer</a:t>
            </a:r>
            <a:endParaRPr/>
          </a:p>
          <a:p>
            <a:pPr indent="-431800" lvl="0" marL="457200" rtl="0" algn="l">
              <a:spcBef>
                <a:spcPts val="0"/>
              </a:spcBef>
              <a:spcAft>
                <a:spcPts val="0"/>
              </a:spcAft>
              <a:buSzPts val="3200"/>
              <a:buChar char="-"/>
            </a:pPr>
            <a:r>
              <a:rPr lang="en"/>
              <a:t>Eluwak Chapter Chief  </a:t>
            </a:r>
            <a:endParaRPr/>
          </a:p>
          <a:p>
            <a:pPr indent="-431800" lvl="0" marL="457200" rtl="0" algn="l">
              <a:spcBef>
                <a:spcPts val="0"/>
              </a:spcBef>
              <a:spcAft>
                <a:spcPts val="0"/>
              </a:spcAft>
              <a:buSzPts val="3200"/>
              <a:buChar char="-"/>
            </a:pPr>
            <a:r>
              <a:rPr lang="en"/>
              <a:t>New Member Development Chairman </a:t>
            </a:r>
            <a:endParaRPr/>
          </a:p>
          <a:p>
            <a:pPr indent="0" lvl="0" marL="45720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7" name="Google Shape;57;p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97775" y="0"/>
            <a:ext cx="989025" cy="989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2"/>
          <p:cNvSpPr txBox="1"/>
          <p:nvPr>
            <p:ph type="title"/>
          </p:nvPr>
        </p:nvSpPr>
        <p:spPr>
          <a:xfrm>
            <a:off x="457200" y="205979"/>
            <a:ext cx="8229600" cy="85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Official OA Information</a:t>
            </a:r>
            <a:endParaRPr/>
          </a:p>
        </p:txBody>
      </p:sp>
      <p:sp>
        <p:nvSpPr>
          <p:cNvPr id="63" name="Google Shape;63;p12"/>
          <p:cNvSpPr txBox="1"/>
          <p:nvPr>
            <p:ph idx="1" type="body"/>
          </p:nvPr>
        </p:nvSpPr>
        <p:spPr>
          <a:xfrm>
            <a:off x="457200" y="1200151"/>
            <a:ext cx="8229600" cy="339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19100" lvl="0" marL="457200" rtl="0" algn="l">
              <a:lnSpc>
                <a:spcPct val="150000"/>
              </a:lnSpc>
              <a:spcBef>
                <a:spcPts val="640"/>
              </a:spcBef>
              <a:spcAft>
                <a:spcPts val="0"/>
              </a:spcAft>
              <a:buSzPts val="3000"/>
              <a:buChar char="-"/>
            </a:pPr>
            <a:r>
              <a:rPr lang="en" sz="3000"/>
              <a:t>Scouting’s National </a:t>
            </a:r>
            <a:r>
              <a:rPr b="1" lang="en" sz="3000">
                <a:solidFill>
                  <a:srgbClr val="E41C39"/>
                </a:solidFill>
              </a:rPr>
              <a:t>HONOR</a:t>
            </a:r>
            <a:r>
              <a:rPr b="1" lang="en" sz="3000">
                <a:solidFill>
                  <a:srgbClr val="FF0000"/>
                </a:solidFill>
              </a:rPr>
              <a:t> </a:t>
            </a:r>
            <a:r>
              <a:rPr lang="en" sz="3000"/>
              <a:t>Society</a:t>
            </a:r>
            <a:endParaRPr sz="3000"/>
          </a:p>
          <a:p>
            <a:pPr indent="-4191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000"/>
              <a:buChar char="-"/>
            </a:pPr>
            <a:r>
              <a:rPr lang="en" sz="3000"/>
              <a:t>Founded in 1915 by E. Urner Goodman</a:t>
            </a:r>
            <a:endParaRPr sz="3000"/>
          </a:p>
          <a:p>
            <a:pPr indent="-4191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000"/>
              <a:buChar char="-"/>
            </a:pPr>
            <a:r>
              <a:rPr lang="en" sz="3000"/>
              <a:t>Brotherhood through Cheerful Service</a:t>
            </a:r>
            <a:endParaRPr sz="3000"/>
          </a:p>
          <a:p>
            <a:pPr indent="-4191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000"/>
              <a:buChar char="-"/>
            </a:pPr>
            <a:r>
              <a:rPr lang="en" sz="3000"/>
              <a:t>Service Organization </a:t>
            </a:r>
            <a:endParaRPr sz="3000"/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</p:txBody>
      </p:sp>
      <p:pic>
        <p:nvPicPr>
          <p:cNvPr id="64" name="Google Shape;64;p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97775" y="74350"/>
            <a:ext cx="989025" cy="989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3"/>
          <p:cNvSpPr txBox="1"/>
          <p:nvPr>
            <p:ph type="title"/>
          </p:nvPr>
        </p:nvSpPr>
        <p:spPr>
          <a:xfrm>
            <a:off x="457200" y="205979"/>
            <a:ext cx="8229600" cy="85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Occoneechee Lodge 104</a:t>
            </a:r>
            <a:endParaRPr/>
          </a:p>
        </p:txBody>
      </p:sp>
      <p:sp>
        <p:nvSpPr>
          <p:cNvPr id="70" name="Google Shape;70;p13"/>
          <p:cNvSpPr txBox="1"/>
          <p:nvPr>
            <p:ph idx="1" type="body"/>
          </p:nvPr>
        </p:nvSpPr>
        <p:spPr>
          <a:xfrm>
            <a:off x="457200" y="1200150"/>
            <a:ext cx="5684100" cy="339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191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000"/>
              <a:buChar char="-"/>
            </a:pPr>
            <a:r>
              <a:rPr lang="en" sz="3000"/>
              <a:t>Established in August</a:t>
            </a:r>
            <a:r>
              <a:rPr lang="en" sz="3000"/>
              <a:t> </a:t>
            </a:r>
            <a:r>
              <a:rPr lang="en" sz="3000"/>
              <a:t>of 1937 </a:t>
            </a:r>
            <a:endParaRPr sz="3000"/>
          </a:p>
          <a:p>
            <a:pPr indent="-4191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000"/>
              <a:buChar char="-"/>
            </a:pPr>
            <a:r>
              <a:rPr lang="en" sz="3000"/>
              <a:t>10 Chapters </a:t>
            </a:r>
            <a:endParaRPr sz="3000"/>
          </a:p>
          <a:p>
            <a:pPr indent="-4191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000"/>
              <a:buChar char="-"/>
            </a:pPr>
            <a:r>
              <a:rPr lang="en" sz="3000"/>
              <a:t>Camp Durant</a:t>
            </a:r>
            <a:endParaRPr sz="3000"/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</p:txBody>
      </p:sp>
      <p:pic>
        <p:nvPicPr>
          <p:cNvPr id="71" name="Google Shape;71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97775" y="74350"/>
            <a:ext cx="989025" cy="989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55122" y="1300350"/>
            <a:ext cx="2331675" cy="303325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4"/>
          <p:cNvSpPr txBox="1"/>
          <p:nvPr>
            <p:ph type="title"/>
          </p:nvPr>
        </p:nvSpPr>
        <p:spPr>
          <a:xfrm>
            <a:off x="457200" y="205979"/>
            <a:ext cx="8229600" cy="85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 Are Occoneechee!!</a:t>
            </a:r>
            <a:endParaRPr/>
          </a:p>
        </p:txBody>
      </p:sp>
      <p:pic>
        <p:nvPicPr>
          <p:cNvPr id="78" name="Google Shape;78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54000" y="74338"/>
            <a:ext cx="989025" cy="989025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4"/>
          <p:cNvSpPr txBox="1"/>
          <p:nvPr/>
        </p:nvSpPr>
        <p:spPr>
          <a:xfrm>
            <a:off x="1858675" y="2150925"/>
            <a:ext cx="67332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</a:endParaRPr>
          </a:p>
        </p:txBody>
      </p:sp>
      <p:pic>
        <p:nvPicPr>
          <p:cNvPr descr="For Use in the New Member Presentation&#10;-- &#10;Occoneechee Lodge #104, Order of the Arrow, Boy Scouts of America &#10; &#10;Twitter: www.twitter.com/Lodge104 &#10;Instagram: www.instagram.com/lodge104 &#10;Facebook: www.facebook.com/lodge104" id="80" name="Google Shape;80;p14" title="New Member Video 1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672267" y="1145450"/>
            <a:ext cx="5799458" cy="3262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5"/>
          <p:cNvSpPr txBox="1"/>
          <p:nvPr/>
        </p:nvSpPr>
        <p:spPr>
          <a:xfrm>
            <a:off x="0" y="7094220"/>
            <a:ext cx="91440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</a:endParaRPr>
          </a:p>
        </p:txBody>
      </p:sp>
      <p:sp>
        <p:nvSpPr>
          <p:cNvPr id="86" name="Google Shape;86;p15"/>
          <p:cNvSpPr txBox="1"/>
          <p:nvPr>
            <p:ph type="ctrTitle"/>
          </p:nvPr>
        </p:nvSpPr>
        <p:spPr>
          <a:xfrm>
            <a:off x="685796" y="2477059"/>
            <a:ext cx="7772400" cy="1102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OCCONEECHEE</a:t>
            </a:r>
            <a:endParaRPr/>
          </a:p>
        </p:txBody>
      </p:sp>
      <p:pic>
        <p:nvPicPr>
          <p:cNvPr id="87" name="Google Shape;87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97775" y="76200"/>
            <a:ext cx="989025" cy="989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6"/>
          <p:cNvSpPr txBox="1"/>
          <p:nvPr>
            <p:ph type="title"/>
          </p:nvPr>
        </p:nvSpPr>
        <p:spPr>
          <a:xfrm>
            <a:off x="457200" y="205979"/>
            <a:ext cx="8229600" cy="85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OA Structure</a:t>
            </a:r>
            <a:endParaRPr/>
          </a:p>
        </p:txBody>
      </p:sp>
      <p:sp>
        <p:nvSpPr>
          <p:cNvPr id="93" name="Google Shape;93;p16"/>
          <p:cNvSpPr txBox="1"/>
          <p:nvPr>
            <p:ph idx="1" type="body"/>
          </p:nvPr>
        </p:nvSpPr>
        <p:spPr>
          <a:xfrm>
            <a:off x="457200" y="1200151"/>
            <a:ext cx="8229600" cy="339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"/>
              <a:t>National</a:t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"/>
              <a:t>Region: Eastern</a:t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"/>
              <a:t>Section: E8</a:t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"/>
              <a:t>Lodge: 104</a:t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"/>
              <a:t>Chapters</a:t>
            </a:r>
            <a:endParaRPr/>
          </a:p>
        </p:txBody>
      </p:sp>
      <p:pic>
        <p:nvPicPr>
          <p:cNvPr id="94" name="Google Shape;94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10950" y="1322975"/>
            <a:ext cx="4477875" cy="2984525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5" name="Google Shape;95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697775" y="76200"/>
            <a:ext cx="989025" cy="989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7"/>
          <p:cNvSpPr txBox="1"/>
          <p:nvPr>
            <p:ph type="title"/>
          </p:nvPr>
        </p:nvSpPr>
        <p:spPr>
          <a:xfrm>
            <a:off x="457200" y="205979"/>
            <a:ext cx="8229600" cy="85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Your Lodge Leadership</a:t>
            </a:r>
            <a:endParaRPr/>
          </a:p>
        </p:txBody>
      </p:sp>
      <p:sp>
        <p:nvSpPr>
          <p:cNvPr id="101" name="Google Shape;101;p17"/>
          <p:cNvSpPr txBox="1"/>
          <p:nvPr>
            <p:ph idx="1" type="body"/>
          </p:nvPr>
        </p:nvSpPr>
        <p:spPr>
          <a:xfrm>
            <a:off x="77850" y="1129125"/>
            <a:ext cx="5917200" cy="339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74650" lvl="0" marL="457200" rtl="0" algn="l">
              <a:spcBef>
                <a:spcPts val="640"/>
              </a:spcBef>
              <a:spcAft>
                <a:spcPts val="0"/>
              </a:spcAft>
              <a:buSzPts val="2300"/>
              <a:buChar char="•"/>
            </a:pPr>
            <a:r>
              <a:rPr lang="en" sz="2300"/>
              <a:t>Lodge Chief- Gabriel Almario</a:t>
            </a:r>
            <a:endParaRPr sz="2300"/>
          </a:p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SzPts val="2300"/>
              <a:buChar char="•"/>
            </a:pPr>
            <a:r>
              <a:rPr lang="en" sz="2300"/>
              <a:t>VC Program- Luke Frassel</a:t>
            </a:r>
            <a:endParaRPr sz="2300"/>
          </a:p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SzPts val="2300"/>
              <a:buChar char="•"/>
            </a:pPr>
            <a:r>
              <a:rPr lang="en" sz="2300"/>
              <a:t>VC Admin- Zachary Sandman</a:t>
            </a:r>
            <a:endParaRPr sz="2300"/>
          </a:p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SzPts val="2300"/>
              <a:buChar char="•"/>
            </a:pPr>
            <a:r>
              <a:rPr lang="en" sz="2300"/>
              <a:t>VC Communications- Trevor Rubino</a:t>
            </a:r>
            <a:endParaRPr sz="2300"/>
          </a:p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SzPts val="2300"/>
              <a:buChar char="•"/>
            </a:pPr>
            <a:r>
              <a:rPr lang="en" sz="2300"/>
              <a:t>VC Finance- Robert Francis</a:t>
            </a:r>
            <a:endParaRPr sz="2300"/>
          </a:p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SzPts val="2300"/>
              <a:buChar char="•"/>
            </a:pPr>
            <a:r>
              <a:rPr lang="en" sz="2300"/>
              <a:t>Conclave Chair- Lalan Brewer</a:t>
            </a:r>
            <a:endParaRPr sz="2300"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  <a:p>
            <a:pPr indent="-330200" lvl="0" marL="457200" rtl="0" algn="l">
              <a:spcBef>
                <a:spcPts val="640"/>
              </a:spcBef>
              <a:spcAft>
                <a:spcPts val="0"/>
              </a:spcAft>
              <a:buSzPts val="1600"/>
              <a:buChar char="•"/>
            </a:pPr>
            <a:r>
              <a:rPr lang="en" sz="1600"/>
              <a:t>Lodge Adviser- John Bardin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•"/>
            </a:pPr>
            <a:r>
              <a:rPr lang="en" sz="1600"/>
              <a:t>Lodge Staff Adviser- Michael Morrell</a:t>
            </a:r>
            <a:endParaRPr sz="1600"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" sz="1600"/>
              <a:t>		</a:t>
            </a:r>
            <a:endParaRPr b="1" sz="1600"/>
          </a:p>
        </p:txBody>
      </p:sp>
      <p:pic>
        <p:nvPicPr>
          <p:cNvPr id="102" name="Google Shape;102;p17"/>
          <p:cNvPicPr preferRelativeResize="0"/>
          <p:nvPr/>
        </p:nvPicPr>
        <p:blipFill rotWithShape="1">
          <a:blip r:embed="rId3">
            <a:alphaModFix/>
          </a:blip>
          <a:srcRect b="8133" l="12977" r="17957" t="23579"/>
          <a:stretch/>
        </p:blipFill>
        <p:spPr>
          <a:xfrm>
            <a:off x="5565276" y="1769388"/>
            <a:ext cx="3207900" cy="2113976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03" name="Google Shape;103;p17"/>
          <p:cNvSpPr txBox="1"/>
          <p:nvPr/>
        </p:nvSpPr>
        <p:spPr>
          <a:xfrm>
            <a:off x="5837375" y="1339250"/>
            <a:ext cx="29358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</a:endParaRPr>
          </a:p>
        </p:txBody>
      </p:sp>
      <p:pic>
        <p:nvPicPr>
          <p:cNvPr id="104" name="Google Shape;104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697775" y="76200"/>
            <a:ext cx="989025" cy="989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8"/>
          <p:cNvSpPr txBox="1"/>
          <p:nvPr>
            <p:ph type="ctrTitle"/>
          </p:nvPr>
        </p:nvSpPr>
        <p:spPr>
          <a:xfrm>
            <a:off x="685796" y="1861674"/>
            <a:ext cx="7772400" cy="1102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04!!</a:t>
            </a:r>
            <a:endParaRPr/>
          </a:p>
        </p:txBody>
      </p:sp>
      <p:sp>
        <p:nvSpPr>
          <p:cNvPr id="110" name="Google Shape;110;p18"/>
          <p:cNvSpPr txBox="1"/>
          <p:nvPr>
            <p:ph idx="1" type="subTitle"/>
          </p:nvPr>
        </p:nvSpPr>
        <p:spPr>
          <a:xfrm>
            <a:off x="1371600" y="1257450"/>
            <a:ext cx="6400800" cy="131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40"/>
              </a:spcBef>
              <a:spcAft>
                <a:spcPts val="0"/>
              </a:spcAft>
              <a:buNone/>
            </a:pPr>
            <a:r>
              <a:rPr lang="en"/>
              <a:t>We’re Number 1</a:t>
            </a:r>
            <a:endParaRPr/>
          </a:p>
        </p:txBody>
      </p:sp>
      <p:sp>
        <p:nvSpPr>
          <p:cNvPr id="111" name="Google Shape;111;p18"/>
          <p:cNvSpPr txBox="1"/>
          <p:nvPr/>
        </p:nvSpPr>
        <p:spPr>
          <a:xfrm>
            <a:off x="0" y="7094220"/>
            <a:ext cx="9144000" cy="67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</a:endParaRPr>
          </a:p>
        </p:txBody>
      </p:sp>
      <p:sp>
        <p:nvSpPr>
          <p:cNvPr id="112" name="Google Shape;112;p18"/>
          <p:cNvSpPr txBox="1"/>
          <p:nvPr>
            <p:ph idx="1" type="subTitle"/>
          </p:nvPr>
        </p:nvSpPr>
        <p:spPr>
          <a:xfrm>
            <a:off x="1371600" y="3242310"/>
            <a:ext cx="6400800" cy="131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40"/>
              </a:spcBef>
              <a:spcAft>
                <a:spcPts val="0"/>
              </a:spcAft>
              <a:buNone/>
            </a:pPr>
            <a:r>
              <a:rPr lang="en"/>
              <a:t>Pass the Word</a:t>
            </a:r>
            <a:endParaRPr/>
          </a:p>
        </p:txBody>
      </p:sp>
      <p:sp>
        <p:nvSpPr>
          <p:cNvPr id="113" name="Google Shape;113;p18"/>
          <p:cNvSpPr txBox="1"/>
          <p:nvPr>
            <p:ph type="ctrTitle"/>
          </p:nvPr>
        </p:nvSpPr>
        <p:spPr>
          <a:xfrm>
            <a:off x="685796" y="3873759"/>
            <a:ext cx="7772400" cy="1102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Thunderbird!!</a:t>
            </a:r>
            <a:endParaRPr/>
          </a:p>
        </p:txBody>
      </p:sp>
      <p:pic>
        <p:nvPicPr>
          <p:cNvPr id="114" name="Google Shape;114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97775" y="76200"/>
            <a:ext cx="989025" cy="989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9"/>
          <p:cNvSpPr txBox="1"/>
          <p:nvPr>
            <p:ph type="title"/>
          </p:nvPr>
        </p:nvSpPr>
        <p:spPr>
          <a:xfrm>
            <a:off x="457200" y="205979"/>
            <a:ext cx="8229600" cy="85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Your Chapter Leadership</a:t>
            </a:r>
            <a:endParaRPr/>
          </a:p>
        </p:txBody>
      </p:sp>
      <p:sp>
        <p:nvSpPr>
          <p:cNvPr id="120" name="Google Shape;120;p19"/>
          <p:cNvSpPr txBox="1"/>
          <p:nvPr>
            <p:ph idx="1" type="body"/>
          </p:nvPr>
        </p:nvSpPr>
        <p:spPr>
          <a:xfrm>
            <a:off x="457200" y="1200151"/>
            <a:ext cx="8229600" cy="339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" sz="1600"/>
              <a:t>Chapter Chiefs:</a:t>
            </a:r>
            <a:endParaRPr sz="1600"/>
          </a:p>
          <a:p>
            <a:pPr indent="-330200" lvl="0" marL="457200" rtl="0" algn="l">
              <a:spcBef>
                <a:spcPts val="640"/>
              </a:spcBef>
              <a:spcAft>
                <a:spcPts val="0"/>
              </a:spcAft>
              <a:buSzPts val="1600"/>
              <a:buChar char="•"/>
            </a:pPr>
            <a:r>
              <a:rPr lang="en" sz="1600"/>
              <a:t>Eluwak- Jessica Fleming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•"/>
            </a:pPr>
            <a:r>
              <a:rPr lang="en" sz="1600"/>
              <a:t>Ilau Machque- Keifer Froom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•"/>
            </a:pPr>
            <a:r>
              <a:rPr lang="en" sz="1600"/>
              <a:t>Kiowa- Ian Davies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•"/>
            </a:pPr>
            <a:r>
              <a:rPr lang="en" sz="1600"/>
              <a:t>Lauchsoheen- Xander Stockigt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•"/>
            </a:pPr>
            <a:r>
              <a:rPr lang="en" sz="1600"/>
              <a:t>Netami- Mason Welch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•"/>
            </a:pPr>
            <a:r>
              <a:rPr lang="en" sz="1600"/>
              <a:t>Netopalis- Lily Davis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•"/>
            </a:pPr>
            <a:r>
              <a:rPr lang="en" sz="1600"/>
              <a:t>Neusiok- Cole Samples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•"/>
            </a:pPr>
            <a:r>
              <a:rPr lang="en" sz="1600"/>
              <a:t>Mimahuk- Aiden Lampman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•"/>
            </a:pPr>
            <a:r>
              <a:rPr lang="en" sz="1600"/>
              <a:t>Temakwe- Liam Vigeant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•"/>
            </a:pPr>
            <a:r>
              <a:rPr lang="en" sz="1600"/>
              <a:t>Saponi- Andrew Work</a:t>
            </a:r>
            <a:endParaRPr sz="1600"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</p:txBody>
      </p:sp>
      <p:pic>
        <p:nvPicPr>
          <p:cNvPr id="121" name="Google Shape;121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38525" y="74338"/>
            <a:ext cx="989025" cy="989025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19"/>
          <p:cNvSpPr txBox="1"/>
          <p:nvPr/>
        </p:nvSpPr>
        <p:spPr>
          <a:xfrm>
            <a:off x="5468725" y="2059800"/>
            <a:ext cx="2637900" cy="98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</a:endParaRPr>
          </a:p>
        </p:txBody>
      </p:sp>
      <p:pic>
        <p:nvPicPr>
          <p:cNvPr id="123" name="Google Shape;123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48000" y="1579500"/>
            <a:ext cx="4879550" cy="2473425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0"/>
          <p:cNvSpPr txBox="1"/>
          <p:nvPr/>
        </p:nvSpPr>
        <p:spPr>
          <a:xfrm>
            <a:off x="0" y="7094220"/>
            <a:ext cx="91440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</a:endParaRPr>
          </a:p>
        </p:txBody>
      </p:sp>
      <p:sp>
        <p:nvSpPr>
          <p:cNvPr id="129" name="Google Shape;129;p20"/>
          <p:cNvSpPr txBox="1"/>
          <p:nvPr>
            <p:ph type="ctrTitle"/>
          </p:nvPr>
        </p:nvSpPr>
        <p:spPr>
          <a:xfrm>
            <a:off x="685796" y="2508834"/>
            <a:ext cx="7772400" cy="1102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104 104 104 104 104 104 </a:t>
            </a:r>
            <a:endParaRPr/>
          </a:p>
        </p:txBody>
      </p:sp>
      <p:pic>
        <p:nvPicPr>
          <p:cNvPr id="130" name="Google Shape;130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97775" y="76200"/>
            <a:ext cx="989025" cy="989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1"/>
          <p:cNvSpPr txBox="1"/>
          <p:nvPr>
            <p:ph type="title"/>
          </p:nvPr>
        </p:nvSpPr>
        <p:spPr>
          <a:xfrm>
            <a:off x="457200" y="205979"/>
            <a:ext cx="8229600" cy="85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Finding Your “Why”</a:t>
            </a:r>
            <a:endParaRPr/>
          </a:p>
        </p:txBody>
      </p:sp>
      <p:sp>
        <p:nvSpPr>
          <p:cNvPr id="136" name="Google Shape;136;p21"/>
          <p:cNvSpPr txBox="1"/>
          <p:nvPr>
            <p:ph idx="1" type="body"/>
          </p:nvPr>
        </p:nvSpPr>
        <p:spPr>
          <a:xfrm>
            <a:off x="457200" y="1200150"/>
            <a:ext cx="4616100" cy="339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19100" lvl="0" marL="457200" rtl="0" algn="l">
              <a:lnSpc>
                <a:spcPct val="150000"/>
              </a:lnSpc>
              <a:spcBef>
                <a:spcPts val="640"/>
              </a:spcBef>
              <a:spcAft>
                <a:spcPts val="0"/>
              </a:spcAft>
              <a:buSzPts val="3000"/>
              <a:buChar char="-"/>
            </a:pPr>
            <a:r>
              <a:rPr lang="en" sz="3000"/>
              <a:t>Why did you complete your Ordeal? </a:t>
            </a:r>
            <a:endParaRPr sz="3000"/>
          </a:p>
          <a:p>
            <a:pPr indent="-4191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000"/>
              <a:buChar char="-"/>
            </a:pPr>
            <a:r>
              <a:rPr lang="en" sz="3000"/>
              <a:t>Why do you keep coming back?</a:t>
            </a:r>
            <a:endParaRPr sz="3000"/>
          </a:p>
        </p:txBody>
      </p:sp>
      <p:pic>
        <p:nvPicPr>
          <p:cNvPr id="137" name="Google Shape;137;p21"/>
          <p:cNvPicPr preferRelativeResize="0"/>
          <p:nvPr/>
        </p:nvPicPr>
        <p:blipFill rotWithShape="1">
          <a:blip r:embed="rId3">
            <a:alphaModFix/>
          </a:blip>
          <a:srcRect b="0" l="5248" r="3477" t="10466"/>
          <a:stretch/>
        </p:blipFill>
        <p:spPr>
          <a:xfrm>
            <a:off x="4904600" y="1476250"/>
            <a:ext cx="4093575" cy="28423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38" name="Google Shape;138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697775" y="76200"/>
            <a:ext cx="989025" cy="989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2"/>
          <p:cNvSpPr txBox="1"/>
          <p:nvPr>
            <p:ph type="title"/>
          </p:nvPr>
        </p:nvSpPr>
        <p:spPr>
          <a:xfrm>
            <a:off x="457200" y="205979"/>
            <a:ext cx="8229600" cy="85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OA Opportunities</a:t>
            </a:r>
            <a:endParaRPr/>
          </a:p>
        </p:txBody>
      </p:sp>
      <p:sp>
        <p:nvSpPr>
          <p:cNvPr id="144" name="Google Shape;144;p22"/>
          <p:cNvSpPr txBox="1"/>
          <p:nvPr>
            <p:ph idx="1" type="body"/>
          </p:nvPr>
        </p:nvSpPr>
        <p:spPr>
          <a:xfrm>
            <a:off x="457200" y="1200151"/>
            <a:ext cx="8229600" cy="339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31800" lvl="0" marL="457200" rtl="0" algn="l">
              <a:spcBef>
                <a:spcPts val="640"/>
              </a:spcBef>
              <a:spcAft>
                <a:spcPts val="0"/>
              </a:spcAft>
              <a:buSzPts val="3200"/>
              <a:buChar char="-"/>
            </a:pPr>
            <a:r>
              <a:rPr lang="en"/>
              <a:t>Summer Camp</a:t>
            </a:r>
            <a:endParaRPr/>
          </a:p>
          <a:p>
            <a:pPr indent="-431800" lvl="0" marL="457200" rtl="0" algn="l">
              <a:spcBef>
                <a:spcPts val="0"/>
              </a:spcBef>
              <a:spcAft>
                <a:spcPts val="0"/>
              </a:spcAft>
              <a:buSzPts val="3200"/>
              <a:buChar char="-"/>
            </a:pPr>
            <a:r>
              <a:rPr lang="en"/>
              <a:t>OAHA</a:t>
            </a:r>
            <a:endParaRPr/>
          </a:p>
          <a:p>
            <a:pPr indent="-431800" lvl="0" marL="457200" rtl="0" algn="l">
              <a:spcBef>
                <a:spcPts val="0"/>
              </a:spcBef>
              <a:spcAft>
                <a:spcPts val="0"/>
              </a:spcAft>
              <a:buSzPts val="3200"/>
              <a:buChar char="-"/>
            </a:pPr>
            <a:r>
              <a:rPr lang="en"/>
              <a:t>Trade-o-ree</a:t>
            </a:r>
            <a:endParaRPr/>
          </a:p>
          <a:p>
            <a:pPr indent="-431800" lvl="0" marL="457200" rtl="0" algn="l">
              <a:spcBef>
                <a:spcPts val="0"/>
              </a:spcBef>
              <a:spcAft>
                <a:spcPts val="0"/>
              </a:spcAft>
              <a:buSzPts val="3200"/>
              <a:buChar char="-"/>
            </a:pPr>
            <a:r>
              <a:rPr lang="en"/>
              <a:t>Gentgeen</a:t>
            </a:r>
            <a:endParaRPr/>
          </a:p>
          <a:p>
            <a:pPr indent="-431800" lvl="0" marL="457200" rtl="0" algn="l">
              <a:spcBef>
                <a:spcPts val="0"/>
              </a:spcBef>
              <a:spcAft>
                <a:spcPts val="0"/>
              </a:spcAft>
              <a:buSzPts val="3200"/>
              <a:buChar char="-"/>
            </a:pPr>
            <a:r>
              <a:rPr lang="en"/>
              <a:t>Fall Fellowship</a:t>
            </a:r>
            <a:endParaRPr/>
          </a:p>
          <a:p>
            <a:pPr indent="-431800" lvl="0" marL="457200" rtl="0" algn="l">
              <a:spcBef>
                <a:spcPts val="0"/>
              </a:spcBef>
              <a:spcAft>
                <a:spcPts val="0"/>
              </a:spcAft>
              <a:buSzPts val="3200"/>
              <a:buChar char="-"/>
            </a:pPr>
            <a:r>
              <a:rPr b="1" i="1" lang="en" u="sng"/>
              <a:t>Conclave</a:t>
            </a:r>
            <a:endParaRPr/>
          </a:p>
        </p:txBody>
      </p:sp>
      <p:pic>
        <p:nvPicPr>
          <p:cNvPr id="145" name="Google Shape;145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94600" y="1200150"/>
            <a:ext cx="2003175" cy="3005501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46" name="Google Shape;146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697775" y="76200"/>
            <a:ext cx="989025" cy="989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3"/>
          <p:cNvSpPr txBox="1"/>
          <p:nvPr>
            <p:ph type="title"/>
          </p:nvPr>
        </p:nvSpPr>
        <p:spPr>
          <a:xfrm>
            <a:off x="457200" y="205979"/>
            <a:ext cx="8229600" cy="85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Conclave 2026</a:t>
            </a:r>
            <a:endParaRPr/>
          </a:p>
        </p:txBody>
      </p:sp>
      <p:sp>
        <p:nvSpPr>
          <p:cNvPr id="152" name="Google Shape;152;p23"/>
          <p:cNvSpPr txBox="1"/>
          <p:nvPr>
            <p:ph idx="1" type="body"/>
          </p:nvPr>
        </p:nvSpPr>
        <p:spPr>
          <a:xfrm>
            <a:off x="457200" y="1200151"/>
            <a:ext cx="8229600" cy="339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31800" lvl="0" marL="457200" rtl="0" algn="l">
              <a:spcBef>
                <a:spcPts val="640"/>
              </a:spcBef>
              <a:spcAft>
                <a:spcPts val="0"/>
              </a:spcAft>
              <a:buSzPts val="3200"/>
              <a:buChar char="-"/>
            </a:pPr>
            <a:r>
              <a:rPr lang="en"/>
              <a:t>Held at Camp Durant </a:t>
            </a:r>
            <a:endParaRPr/>
          </a:p>
          <a:p>
            <a:pPr indent="-431800" lvl="0" marL="457200" rtl="0" algn="l">
              <a:spcBef>
                <a:spcPts val="0"/>
              </a:spcBef>
              <a:spcAft>
                <a:spcPts val="0"/>
              </a:spcAft>
              <a:buSzPts val="3200"/>
              <a:buChar char="-"/>
            </a:pPr>
            <a:r>
              <a:rPr lang="en"/>
              <a:t>Your first Conclave </a:t>
            </a:r>
            <a:endParaRPr/>
          </a:p>
          <a:p>
            <a:pPr indent="-431800" lvl="0" marL="457200" rtl="0" algn="l">
              <a:spcBef>
                <a:spcPts val="0"/>
              </a:spcBef>
              <a:spcAft>
                <a:spcPts val="0"/>
              </a:spcAft>
              <a:buSzPts val="3200"/>
              <a:buChar char="-"/>
            </a:pPr>
            <a:r>
              <a:rPr lang="en"/>
              <a:t>Whole load of fun </a:t>
            </a:r>
            <a:endParaRPr/>
          </a:p>
          <a:p>
            <a:pPr indent="-431800" lvl="0" marL="457200" rtl="0" algn="l">
              <a:spcBef>
                <a:spcPts val="0"/>
              </a:spcBef>
              <a:spcAft>
                <a:spcPts val="0"/>
              </a:spcAft>
              <a:buSzPts val="3200"/>
              <a:buChar char="-"/>
            </a:pPr>
            <a:r>
              <a:rPr lang="en"/>
              <a:t>Theme: Ice Company</a:t>
            </a:r>
            <a:endParaRPr/>
          </a:p>
        </p:txBody>
      </p:sp>
      <p:pic>
        <p:nvPicPr>
          <p:cNvPr id="153" name="Google Shape;153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97775" y="76200"/>
            <a:ext cx="989025" cy="989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23" title="54451540731_d2ee1c7786_o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37625" y="1285875"/>
            <a:ext cx="3858575" cy="25717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4"/>
          <p:cNvSpPr txBox="1"/>
          <p:nvPr>
            <p:ph type="title"/>
          </p:nvPr>
        </p:nvSpPr>
        <p:spPr>
          <a:xfrm>
            <a:off x="457200" y="205979"/>
            <a:ext cx="8229600" cy="85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Journey to Brotherhood</a:t>
            </a:r>
            <a:endParaRPr/>
          </a:p>
        </p:txBody>
      </p:sp>
      <p:sp>
        <p:nvSpPr>
          <p:cNvPr id="160" name="Google Shape;160;p24"/>
          <p:cNvSpPr txBox="1"/>
          <p:nvPr>
            <p:ph idx="1" type="body"/>
          </p:nvPr>
        </p:nvSpPr>
        <p:spPr>
          <a:xfrm>
            <a:off x="457200" y="1200151"/>
            <a:ext cx="8229600" cy="339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31800" lvl="0" marL="457200" rtl="0" algn="l">
              <a:spcBef>
                <a:spcPts val="640"/>
              </a:spcBef>
              <a:spcAft>
                <a:spcPts val="0"/>
              </a:spcAft>
              <a:buSzPts val="3200"/>
              <a:buChar char="-"/>
            </a:pPr>
            <a:r>
              <a:rPr lang="en"/>
              <a:t>Your induction is </a:t>
            </a:r>
            <a:r>
              <a:rPr b="1" lang="en"/>
              <a:t>NOT</a:t>
            </a:r>
            <a:r>
              <a:rPr lang="en"/>
              <a:t> complete</a:t>
            </a:r>
            <a:endParaRPr/>
          </a:p>
          <a:p>
            <a:pPr indent="-431800" lvl="0" marL="457200" rtl="0" algn="l">
              <a:spcBef>
                <a:spcPts val="0"/>
              </a:spcBef>
              <a:spcAft>
                <a:spcPts val="0"/>
              </a:spcAft>
              <a:buSzPts val="3200"/>
              <a:buChar char="-"/>
            </a:pPr>
            <a:r>
              <a:rPr lang="en"/>
              <a:t>Brotherhood!</a:t>
            </a:r>
            <a:endParaRPr/>
          </a:p>
          <a:p>
            <a:pPr indent="-431800" lvl="0" marL="457200" rtl="0" algn="l">
              <a:spcBef>
                <a:spcPts val="0"/>
              </a:spcBef>
              <a:spcAft>
                <a:spcPts val="0"/>
              </a:spcAft>
              <a:buSzPts val="3200"/>
              <a:buChar char="-"/>
            </a:pPr>
            <a:r>
              <a:rPr lang="en"/>
              <a:t>Spring Pow-Wow</a:t>
            </a:r>
            <a:endParaRPr/>
          </a:p>
        </p:txBody>
      </p:sp>
      <p:pic>
        <p:nvPicPr>
          <p:cNvPr id="161" name="Google Shape;161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51447" y="1778475"/>
            <a:ext cx="3858575" cy="2571749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62" name="Google Shape;162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697775" y="76200"/>
            <a:ext cx="989025" cy="989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5"/>
          <p:cNvSpPr txBox="1"/>
          <p:nvPr>
            <p:ph type="title"/>
          </p:nvPr>
        </p:nvSpPr>
        <p:spPr>
          <a:xfrm>
            <a:off x="457200" y="205979"/>
            <a:ext cx="8229600" cy="85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Awards</a:t>
            </a:r>
            <a:endParaRPr/>
          </a:p>
        </p:txBody>
      </p:sp>
      <p:sp>
        <p:nvSpPr>
          <p:cNvPr id="168" name="Google Shape;168;p25"/>
          <p:cNvSpPr txBox="1"/>
          <p:nvPr/>
        </p:nvSpPr>
        <p:spPr>
          <a:xfrm>
            <a:off x="584000" y="1186201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7350" lvl="0" marL="457200" rtl="0" algn="l">
              <a:spcBef>
                <a:spcPts val="640"/>
              </a:spcBef>
              <a:spcAft>
                <a:spcPts val="0"/>
              </a:spcAft>
              <a:buClr>
                <a:srgbClr val="000000"/>
              </a:buClr>
              <a:buSzPts val="2500"/>
              <a:buChar char="-"/>
            </a:pPr>
            <a:r>
              <a:rPr lang="en" sz="2500">
                <a:solidFill>
                  <a:srgbClr val="000000"/>
                </a:solidFill>
              </a:rPr>
              <a:t>There are many awards that the OA offers</a:t>
            </a:r>
            <a:endParaRPr sz="2500">
              <a:solidFill>
                <a:srgbClr val="000000"/>
              </a:solidFill>
            </a:endParaRPr>
          </a:p>
          <a:p>
            <a:pPr indent="-3873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Char char="-"/>
            </a:pPr>
            <a:r>
              <a:rPr lang="en" sz="2500">
                <a:solidFill>
                  <a:srgbClr val="000000"/>
                </a:solidFill>
              </a:rPr>
              <a:t>They include, but are not limited to:</a:t>
            </a:r>
            <a:endParaRPr sz="25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" sz="2500">
                <a:solidFill>
                  <a:srgbClr val="000000"/>
                </a:solidFill>
              </a:rPr>
              <a:t>First Year Arrowman Award, Troop Service Award, Ceremonies Award, and many more</a:t>
            </a:r>
            <a:endParaRPr sz="2500">
              <a:solidFill>
                <a:srgbClr val="000000"/>
              </a:solidFill>
            </a:endParaRPr>
          </a:p>
        </p:txBody>
      </p:sp>
      <p:pic>
        <p:nvPicPr>
          <p:cNvPr id="169" name="Google Shape;169;p25"/>
          <p:cNvPicPr preferRelativeResize="0"/>
          <p:nvPr/>
        </p:nvPicPr>
        <p:blipFill rotWithShape="1">
          <a:blip r:embed="rId3">
            <a:alphaModFix/>
          </a:blip>
          <a:srcRect b="0" l="12373" r="4858" t="2884"/>
          <a:stretch/>
        </p:blipFill>
        <p:spPr>
          <a:xfrm>
            <a:off x="1078725" y="2883700"/>
            <a:ext cx="1870350" cy="2194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25"/>
          <p:cNvPicPr preferRelativeResize="0"/>
          <p:nvPr/>
        </p:nvPicPr>
        <p:blipFill rotWithShape="1">
          <a:blip r:embed="rId4">
            <a:alphaModFix/>
          </a:blip>
          <a:srcRect b="0" l="9428" r="0" t="0"/>
          <a:stretch/>
        </p:blipFill>
        <p:spPr>
          <a:xfrm>
            <a:off x="2644600" y="2851075"/>
            <a:ext cx="2046724" cy="2259800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25"/>
          <p:cNvSpPr txBox="1"/>
          <p:nvPr/>
        </p:nvSpPr>
        <p:spPr>
          <a:xfrm>
            <a:off x="4419750" y="2883700"/>
            <a:ext cx="4782000" cy="108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200">
                <a:solidFill>
                  <a:schemeClr val="dk1"/>
                </a:solidFill>
              </a:rPr>
              <a:t>Interested? Visit</a:t>
            </a:r>
            <a:endParaRPr sz="32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200" u="sng">
                <a:solidFill>
                  <a:schemeClr val="hlink"/>
                </a:solidFill>
                <a:hlinkClick r:id="rId5"/>
              </a:rPr>
              <a:t>lodge104.net/downloads/</a:t>
            </a:r>
            <a:endParaRPr sz="3200">
              <a:solidFill>
                <a:schemeClr val="dk1"/>
              </a:solidFill>
            </a:endParaRPr>
          </a:p>
        </p:txBody>
      </p:sp>
      <p:pic>
        <p:nvPicPr>
          <p:cNvPr id="172" name="Google Shape;172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697775" y="76200"/>
            <a:ext cx="989025" cy="989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6"/>
          <p:cNvSpPr txBox="1"/>
          <p:nvPr>
            <p:ph type="title"/>
          </p:nvPr>
        </p:nvSpPr>
        <p:spPr>
          <a:xfrm>
            <a:off x="457200" y="205979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/>
              <a:t>Get Involved</a:t>
            </a:r>
            <a:endParaRPr/>
          </a:p>
        </p:txBody>
      </p:sp>
      <p:sp>
        <p:nvSpPr>
          <p:cNvPr id="178" name="Google Shape;178;p26"/>
          <p:cNvSpPr txBox="1"/>
          <p:nvPr>
            <p:ph idx="1" type="body"/>
          </p:nvPr>
        </p:nvSpPr>
        <p:spPr>
          <a:xfrm>
            <a:off x="338350" y="1139575"/>
            <a:ext cx="4761900" cy="213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19100" lvl="0" marL="4572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000"/>
              <a:buChar char="-"/>
            </a:pPr>
            <a:r>
              <a:rPr lang="en" sz="3000"/>
              <a:t>Plenty of Opportunities</a:t>
            </a:r>
            <a:endParaRPr sz="3000"/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  <a:p>
            <a:pPr indent="-4191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Char char="-"/>
            </a:pPr>
            <a:r>
              <a:rPr lang="en" sz="3000"/>
              <a:t>Lots of people are needed</a:t>
            </a:r>
            <a:endParaRPr sz="2400"/>
          </a:p>
        </p:txBody>
      </p:sp>
      <p:pic>
        <p:nvPicPr>
          <p:cNvPr id="179" name="Google Shape;179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44700" y="1139575"/>
            <a:ext cx="3242102" cy="3242102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80" name="Google Shape;180;p26"/>
          <p:cNvSpPr txBox="1"/>
          <p:nvPr/>
        </p:nvSpPr>
        <p:spPr>
          <a:xfrm>
            <a:off x="169150" y="3119550"/>
            <a:ext cx="51003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" sz="2600" u="sng">
                <a:solidFill>
                  <a:schemeClr val="hlink"/>
                </a:solidFill>
                <a:hlinkClick r:id="rId4"/>
              </a:rPr>
              <a:t>https://lodge104.net/get-involved</a:t>
            </a:r>
            <a:endParaRPr sz="1600"/>
          </a:p>
        </p:txBody>
      </p:sp>
      <p:pic>
        <p:nvPicPr>
          <p:cNvPr id="181" name="Google Shape;181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697775" y="76200"/>
            <a:ext cx="989025" cy="989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7"/>
          <p:cNvSpPr txBox="1"/>
          <p:nvPr>
            <p:ph type="title"/>
          </p:nvPr>
        </p:nvSpPr>
        <p:spPr>
          <a:xfrm>
            <a:off x="457200" y="205979"/>
            <a:ext cx="8229600" cy="85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to do NOW!</a:t>
            </a:r>
            <a:endParaRPr/>
          </a:p>
        </p:txBody>
      </p:sp>
      <p:sp>
        <p:nvSpPr>
          <p:cNvPr id="187" name="Google Shape;187;p27"/>
          <p:cNvSpPr txBox="1"/>
          <p:nvPr>
            <p:ph idx="1" type="body"/>
          </p:nvPr>
        </p:nvSpPr>
        <p:spPr>
          <a:xfrm>
            <a:off x="343075" y="1215375"/>
            <a:ext cx="5462400" cy="339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31800" lvl="0" marL="457200" rtl="0" algn="l">
              <a:spcBef>
                <a:spcPts val="640"/>
              </a:spcBef>
              <a:spcAft>
                <a:spcPts val="0"/>
              </a:spcAft>
              <a:buSzPts val="3200"/>
              <a:buChar char="-"/>
            </a:pPr>
            <a:r>
              <a:rPr lang="en"/>
              <a:t>Get to know your chapter!</a:t>
            </a:r>
            <a:endParaRPr/>
          </a:p>
          <a:p>
            <a:pPr indent="-431800" lvl="0" marL="457200" rtl="0" algn="l">
              <a:spcBef>
                <a:spcPts val="0"/>
              </a:spcBef>
              <a:spcAft>
                <a:spcPts val="0"/>
              </a:spcAft>
              <a:buSzPts val="3200"/>
              <a:buChar char="-"/>
            </a:pPr>
            <a:r>
              <a:rPr lang="en"/>
              <a:t>Get involved in your theme!</a:t>
            </a:r>
            <a:endParaRPr/>
          </a:p>
          <a:p>
            <a:pPr indent="-431800" lvl="0" marL="457200" rtl="0" algn="l">
              <a:spcBef>
                <a:spcPts val="0"/>
              </a:spcBef>
              <a:spcAft>
                <a:spcPts val="0"/>
              </a:spcAft>
              <a:buSzPts val="3200"/>
              <a:buChar char="-"/>
            </a:pPr>
            <a:r>
              <a:rPr lang="en"/>
              <a:t>Show up to flags tomorrow morning with </a:t>
            </a:r>
            <a:r>
              <a:rPr b="1" i="1" lang="en"/>
              <a:t>SPIRIT!</a:t>
            </a:r>
            <a:endParaRPr b="1"/>
          </a:p>
        </p:txBody>
      </p:sp>
      <p:pic>
        <p:nvPicPr>
          <p:cNvPr id="188" name="Google Shape;188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16475" y="1560517"/>
            <a:ext cx="3033724" cy="2022483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89" name="Google Shape;189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697775" y="76200"/>
            <a:ext cx="989025" cy="989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28"/>
          <p:cNvSpPr txBox="1"/>
          <p:nvPr>
            <p:ph type="title"/>
          </p:nvPr>
        </p:nvSpPr>
        <p:spPr>
          <a:xfrm>
            <a:off x="457200" y="205979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/>
              <a:t>What is next for you</a:t>
            </a:r>
            <a:endParaRPr/>
          </a:p>
        </p:txBody>
      </p:sp>
      <p:sp>
        <p:nvSpPr>
          <p:cNvPr id="195" name="Google Shape;195;p28"/>
          <p:cNvSpPr txBox="1"/>
          <p:nvPr>
            <p:ph idx="1" type="body"/>
          </p:nvPr>
        </p:nvSpPr>
        <p:spPr>
          <a:xfrm>
            <a:off x="4456675" y="1245000"/>
            <a:ext cx="4413300" cy="265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25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00"/>
              <a:buChar char="-"/>
            </a:pPr>
            <a:r>
              <a:rPr lang="en" sz="3100"/>
              <a:t>Go to your first Chapter meeting</a:t>
            </a:r>
            <a:endParaRPr sz="31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100"/>
          </a:p>
          <a:p>
            <a:pPr indent="-425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00"/>
              <a:buChar char="-"/>
            </a:pPr>
            <a:r>
              <a:rPr lang="en" sz="3100"/>
              <a:t>Stay active</a:t>
            </a:r>
            <a:endParaRPr sz="31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100"/>
          </a:p>
          <a:p>
            <a:pPr indent="-425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00"/>
              <a:buChar char="-"/>
            </a:pPr>
            <a:r>
              <a:rPr lang="en" sz="3100"/>
              <a:t>Brotherhood</a:t>
            </a:r>
            <a:endParaRPr sz="3100"/>
          </a:p>
        </p:txBody>
      </p:sp>
      <p:pic>
        <p:nvPicPr>
          <p:cNvPr id="196" name="Google Shape;196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" y="1342427"/>
            <a:ext cx="3835049" cy="2556072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97" name="Google Shape;197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697775" y="76200"/>
            <a:ext cx="989025" cy="989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29"/>
          <p:cNvSpPr txBox="1"/>
          <p:nvPr>
            <p:ph type="ctrTitle"/>
          </p:nvPr>
        </p:nvSpPr>
        <p:spPr>
          <a:xfrm>
            <a:off x="685796" y="1875724"/>
            <a:ext cx="7772400" cy="1102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OOOOOOOOOOOOOOOOO-</a:t>
            </a:r>
            <a:endParaRPr/>
          </a:p>
        </p:txBody>
      </p:sp>
      <p:sp>
        <p:nvSpPr>
          <p:cNvPr id="203" name="Google Shape;203;p29"/>
          <p:cNvSpPr txBox="1"/>
          <p:nvPr/>
        </p:nvSpPr>
        <p:spPr>
          <a:xfrm>
            <a:off x="0" y="7094220"/>
            <a:ext cx="91440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</a:endParaRPr>
          </a:p>
        </p:txBody>
      </p:sp>
      <p:sp>
        <p:nvSpPr>
          <p:cNvPr id="204" name="Google Shape;204;p29"/>
          <p:cNvSpPr txBox="1"/>
          <p:nvPr>
            <p:ph type="ctrTitle"/>
          </p:nvPr>
        </p:nvSpPr>
        <p:spPr>
          <a:xfrm>
            <a:off x="685796" y="3309859"/>
            <a:ext cx="7772400" cy="1102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-CCONEECHEE</a:t>
            </a:r>
            <a:endParaRPr/>
          </a:p>
        </p:txBody>
      </p:sp>
      <p:pic>
        <p:nvPicPr>
          <p:cNvPr id="205" name="Google Shape;205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97775" y="76200"/>
            <a:ext cx="989025" cy="989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30"/>
          <p:cNvSpPr txBox="1"/>
          <p:nvPr>
            <p:ph type="title"/>
          </p:nvPr>
        </p:nvSpPr>
        <p:spPr>
          <a:xfrm>
            <a:off x="457200" y="205979"/>
            <a:ext cx="8229600" cy="85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Linktree</a:t>
            </a:r>
            <a:endParaRPr/>
          </a:p>
        </p:txBody>
      </p:sp>
      <p:sp>
        <p:nvSpPr>
          <p:cNvPr id="211" name="Google Shape;211;p30"/>
          <p:cNvSpPr txBox="1"/>
          <p:nvPr>
            <p:ph idx="1" type="body"/>
          </p:nvPr>
        </p:nvSpPr>
        <p:spPr>
          <a:xfrm>
            <a:off x="1279463" y="4232526"/>
            <a:ext cx="8229600" cy="339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linktr.ee/lodge104</a:t>
            </a:r>
            <a:r>
              <a:rPr lang="en"/>
              <a:t> </a:t>
            </a:r>
            <a:endParaRPr/>
          </a:p>
        </p:txBody>
      </p:sp>
      <p:pic>
        <p:nvPicPr>
          <p:cNvPr id="212" name="Google Shape;212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65750" y="1149100"/>
            <a:ext cx="3154200" cy="3154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697775" y="76200"/>
            <a:ext cx="989025" cy="989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31"/>
          <p:cNvSpPr txBox="1"/>
          <p:nvPr>
            <p:ph type="title"/>
          </p:nvPr>
        </p:nvSpPr>
        <p:spPr>
          <a:xfrm>
            <a:off x="457200" y="205979"/>
            <a:ext cx="8229600" cy="85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Questions?</a:t>
            </a:r>
            <a:endParaRPr/>
          </a:p>
        </p:txBody>
      </p:sp>
      <p:pic>
        <p:nvPicPr>
          <p:cNvPr id="219" name="Google Shape;219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95453" y="1243401"/>
            <a:ext cx="4561725" cy="3013875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20" name="Google Shape;220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697775" y="76200"/>
            <a:ext cx="989025" cy="989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32"/>
          <p:cNvSpPr txBox="1"/>
          <p:nvPr>
            <p:ph type="ctrTitle"/>
          </p:nvPr>
        </p:nvSpPr>
        <p:spPr>
          <a:xfrm>
            <a:off x="685800" y="1597819"/>
            <a:ext cx="7772400" cy="110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sz="4800"/>
              <a:t>Thank you!</a:t>
            </a:r>
            <a:endParaRPr sz="4800"/>
          </a:p>
        </p:txBody>
      </p:sp>
      <p:sp>
        <p:nvSpPr>
          <p:cNvPr id="226" name="Google Shape;226;p32"/>
          <p:cNvSpPr txBox="1"/>
          <p:nvPr>
            <p:ph idx="1" type="subTitle"/>
          </p:nvPr>
        </p:nvSpPr>
        <p:spPr>
          <a:xfrm>
            <a:off x="1371600" y="2914650"/>
            <a:ext cx="6400800" cy="13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None/>
            </a:pPr>
            <a:r>
              <a:rPr lang="en"/>
              <a:t>Welcome to the OA!</a:t>
            </a:r>
            <a:endParaRPr/>
          </a:p>
        </p:txBody>
      </p:sp>
      <p:pic>
        <p:nvPicPr>
          <p:cNvPr id="227" name="Google Shape;227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8475" y="1714525"/>
            <a:ext cx="2231400" cy="2231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12375" y="1714525"/>
            <a:ext cx="2231400" cy="2231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